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4" r:id="rId4"/>
    <p:sldId id="265" r:id="rId5"/>
    <p:sldId id="268" r:id="rId6"/>
    <p:sldId id="269" r:id="rId7"/>
    <p:sldId id="266" r:id="rId8"/>
    <p:sldId id="267" r:id="rId9"/>
    <p:sldId id="263" r:id="rId10"/>
    <p:sldId id="271" r:id="rId11"/>
    <p:sldId id="257" r:id="rId12"/>
    <p:sldId id="261" r:id="rId13"/>
    <p:sldId id="26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E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67" d="100"/>
          <a:sy n="67" d="100"/>
        </p:scale>
        <p:origin x="57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Nagasaka\CHART\Alumni\alumni_list\IHO%20NameList_Statistics_201903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Nagasaka\CHART\Alumni\alumni_list\IHO%20NameList_Statistics_2019032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Nagasaka\CHART\CHART%20Project%202018\Latest%20Statistics%20and%202018%20trainee\Trainee_2018.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average increase of total points</c:v>
                </c:pt>
              </c:strCache>
            </c:strRef>
          </c:tx>
          <c:spPr>
            <a:solidFill>
              <a:srgbClr val="5EE838"/>
            </a:solidFill>
            <a:ln>
              <a:noFill/>
            </a:ln>
            <a:effectLst/>
          </c:spPr>
          <c:invertIfNegative val="0"/>
          <c:dPt>
            <c:idx val="1"/>
            <c:invertIfNegative val="0"/>
            <c:bubble3D val="0"/>
            <c:spPr>
              <a:solidFill>
                <a:schemeClr val="bg1">
                  <a:lumMod val="65000"/>
                </a:schemeClr>
              </a:solidFill>
              <a:ln>
                <a:noFill/>
              </a:ln>
              <a:effectLst/>
            </c:spPr>
          </c:dPt>
          <c:cat>
            <c:strRef>
              <c:f>Sheet1!$A$2:$A$3</c:f>
              <c:strCache>
                <c:ptCount val="2"/>
                <c:pt idx="0">
                  <c:v>Alumni countries/regions</c:v>
                </c:pt>
                <c:pt idx="1">
                  <c:v>Other countries/regions</c:v>
                </c:pt>
              </c:strCache>
            </c:strRef>
          </c:cat>
          <c:val>
            <c:numRef>
              <c:f>Sheet1!$B$2:$B$3</c:f>
              <c:numCache>
                <c:formatCode>General</c:formatCode>
                <c:ptCount val="2"/>
                <c:pt idx="0">
                  <c:v>40.875</c:v>
                </c:pt>
                <c:pt idx="1">
                  <c:v>16.812999999999999</c:v>
                </c:pt>
              </c:numCache>
            </c:numRef>
          </c:val>
        </c:ser>
        <c:dLbls>
          <c:showLegendKey val="0"/>
          <c:showVal val="0"/>
          <c:showCatName val="0"/>
          <c:showSerName val="0"/>
          <c:showPercent val="0"/>
          <c:showBubbleSize val="0"/>
        </c:dLbls>
        <c:gapWidth val="219"/>
        <c:overlap val="-27"/>
        <c:axId val="230084392"/>
        <c:axId val="230084784"/>
      </c:barChart>
      <c:catAx>
        <c:axId val="23008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crossAx val="230084784"/>
        <c:crosses val="autoZero"/>
        <c:auto val="1"/>
        <c:lblAlgn val="ctr"/>
        <c:lblOffset val="100"/>
        <c:noMultiLvlLbl val="0"/>
      </c:catAx>
      <c:valAx>
        <c:axId val="23008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084392"/>
        <c:crosses val="autoZero"/>
        <c:crossBetween val="between"/>
      </c:valAx>
      <c:spPr>
        <a:noFill/>
        <a:ln>
          <a:noFill/>
        </a:ln>
        <a:effectLst/>
      </c:spPr>
    </c:plotArea>
    <c:plotVisOnly val="1"/>
    <c:dispBlanksAs val="gap"/>
    <c:showDLblsOverMax val="0"/>
  </c:chart>
  <c:spPr>
    <a:solidFill>
      <a:schemeClr val="bg1">
        <a:alpha val="4300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Average</a:t>
            </a:r>
            <a:r>
              <a:rPr lang="en-US" sz="2800" baseline="0" dirty="0"/>
              <a:t> trainee's </a:t>
            </a:r>
            <a:r>
              <a:rPr lang="en-US" sz="2800" baseline="0" dirty="0" smtClean="0"/>
              <a:t>age</a:t>
            </a:r>
            <a:endParaRPr lang="en-US" sz="2800" dirty="0"/>
          </a:p>
        </c:rich>
      </c:tx>
      <c:layout>
        <c:manualLayout>
          <c:xMode val="edge"/>
          <c:yMode val="edge"/>
          <c:x val="0.25316528253124987"/>
          <c:y val="9.546368073499856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03224497109597E-2"/>
          <c:y val="0.20830277675238912"/>
          <c:w val="0.92053750395780731"/>
          <c:h val="0.65203847258110836"/>
        </c:manualLayout>
      </c:layout>
      <c:lineChart>
        <c:grouping val="standard"/>
        <c:varyColors val="0"/>
        <c:ser>
          <c:idx val="0"/>
          <c:order val="0"/>
          <c:spPr>
            <a:ln w="28575" cap="rnd">
              <a:solidFill>
                <a:schemeClr val="accent1"/>
              </a:solidFill>
              <a:round/>
            </a:ln>
            <a:effectLst/>
          </c:spPr>
          <c:marker>
            <c:symbol val="none"/>
          </c:marker>
          <c:cat>
            <c:numRef>
              <c:f>'Age distribution'!$A$4:$J$4</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'Age distribution'!$A$5:$J$5</c:f>
              <c:numCache>
                <c:formatCode>General</c:formatCode>
                <c:ptCount val="10"/>
                <c:pt idx="0">
                  <c:v>37.714285714285715</c:v>
                </c:pt>
                <c:pt idx="1">
                  <c:v>33.428571428571431</c:v>
                </c:pt>
                <c:pt idx="2">
                  <c:v>31.166666666666668</c:v>
                </c:pt>
                <c:pt idx="3">
                  <c:v>35.571428571428569</c:v>
                </c:pt>
                <c:pt idx="4">
                  <c:v>36.285714285714285</c:v>
                </c:pt>
                <c:pt idx="5">
                  <c:v>31.428571428571427</c:v>
                </c:pt>
                <c:pt idx="6">
                  <c:v>30.222222222222221</c:v>
                </c:pt>
                <c:pt idx="7">
                  <c:v>30.375</c:v>
                </c:pt>
                <c:pt idx="8">
                  <c:v>31.5</c:v>
                </c:pt>
                <c:pt idx="9">
                  <c:v>36.5</c:v>
                </c:pt>
              </c:numCache>
            </c:numRef>
          </c:val>
          <c:smooth val="0"/>
        </c:ser>
        <c:dLbls>
          <c:showLegendKey val="0"/>
          <c:showVal val="0"/>
          <c:showCatName val="0"/>
          <c:showSerName val="0"/>
          <c:showPercent val="0"/>
          <c:showBubbleSize val="0"/>
        </c:dLbls>
        <c:smooth val="0"/>
        <c:axId val="229926840"/>
        <c:axId val="229931832"/>
      </c:lineChart>
      <c:catAx>
        <c:axId val="229926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931832"/>
        <c:crosses val="autoZero"/>
        <c:auto val="1"/>
        <c:lblAlgn val="ctr"/>
        <c:lblOffset val="100"/>
        <c:noMultiLvlLbl val="0"/>
      </c:catAx>
      <c:valAx>
        <c:axId val="229931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9926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a:t>Trainee/applications (%)</a:t>
            </a:r>
          </a:p>
        </c:rich>
      </c:tx>
      <c:layout>
        <c:manualLayout>
          <c:xMode val="edge"/>
          <c:yMode val="edge"/>
          <c:x val="0.22190546275173548"/>
          <c:y val="8.888888888888889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964971668261081E-2"/>
          <c:y val="0.28663612502982583"/>
          <c:w val="0.91318975315001516"/>
          <c:h val="0.56094106418515866"/>
        </c:manualLayout>
      </c:layout>
      <c:lineChart>
        <c:grouping val="standard"/>
        <c:varyColors val="0"/>
        <c:ser>
          <c:idx val="0"/>
          <c:order val="0"/>
          <c:spPr>
            <a:ln w="28575" cap="rnd">
              <a:solidFill>
                <a:schemeClr val="accent1"/>
              </a:solidFill>
              <a:round/>
            </a:ln>
            <a:effectLst/>
          </c:spPr>
          <c:marker>
            <c:symbol val="none"/>
          </c:marker>
          <c:cat>
            <c:numRef>
              <c:f>Applications!$A$2:$A$11</c:f>
              <c:numCache>
                <c:formatCode>General</c:formatCode>
                <c:ptCount val="10"/>
                <c:pt idx="0">
                  <c:v>2009</c:v>
                </c:pt>
                <c:pt idx="1">
                  <c:v>2010</c:v>
                </c:pt>
                <c:pt idx="2">
                  <c:v>2011</c:v>
                </c:pt>
                <c:pt idx="3">
                  <c:v>2012</c:v>
                </c:pt>
                <c:pt idx="4">
                  <c:v>2013</c:v>
                </c:pt>
                <c:pt idx="5">
                  <c:v>2014</c:v>
                </c:pt>
                <c:pt idx="6">
                  <c:v>2015</c:v>
                </c:pt>
                <c:pt idx="7">
                  <c:v>2016</c:v>
                </c:pt>
                <c:pt idx="8">
                  <c:v>2017</c:v>
                </c:pt>
                <c:pt idx="9">
                  <c:v>2018</c:v>
                </c:pt>
              </c:numCache>
            </c:numRef>
          </c:cat>
          <c:val>
            <c:numRef>
              <c:f>Applications!$E$2:$E$11</c:f>
              <c:numCache>
                <c:formatCode>0.0</c:formatCode>
                <c:ptCount val="10"/>
                <c:pt idx="0">
                  <c:v>12.244897959183673</c:v>
                </c:pt>
                <c:pt idx="1">
                  <c:v>15.384615384615385</c:v>
                </c:pt>
                <c:pt idx="2">
                  <c:v>28.571428571428569</c:v>
                </c:pt>
                <c:pt idx="3">
                  <c:v>16.666666666666664</c:v>
                </c:pt>
                <c:pt idx="4">
                  <c:v>18.181818181818183</c:v>
                </c:pt>
                <c:pt idx="5">
                  <c:v>35</c:v>
                </c:pt>
                <c:pt idx="6">
                  <c:v>25</c:v>
                </c:pt>
                <c:pt idx="7">
                  <c:v>21.875</c:v>
                </c:pt>
                <c:pt idx="8">
                  <c:v>21.212121212121211</c:v>
                </c:pt>
                <c:pt idx="9">
                  <c:v>25</c:v>
                </c:pt>
              </c:numCache>
            </c:numRef>
          </c:val>
          <c:smooth val="0"/>
        </c:ser>
        <c:dLbls>
          <c:showLegendKey val="0"/>
          <c:showVal val="0"/>
          <c:showCatName val="0"/>
          <c:showSerName val="0"/>
          <c:showPercent val="0"/>
          <c:showBubbleSize val="0"/>
        </c:dLbls>
        <c:smooth val="0"/>
        <c:axId val="230657352"/>
        <c:axId val="228938400"/>
      </c:lineChart>
      <c:catAx>
        <c:axId val="230657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38400"/>
        <c:crosses val="autoZero"/>
        <c:auto val="0"/>
        <c:lblAlgn val="ctr"/>
        <c:lblOffset val="100"/>
        <c:noMultiLvlLbl val="0"/>
      </c:catAx>
      <c:valAx>
        <c:axId val="2289384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657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dirty="0" smtClean="0"/>
              <a:t>National Representative</a:t>
            </a:r>
            <a:endParaRPr lang="en-US" sz="2800" dirty="0"/>
          </a:p>
        </c:rich>
      </c:tx>
      <c:layout>
        <c:manualLayout>
          <c:xMode val="edge"/>
          <c:yMode val="edge"/>
          <c:x val="0.40720175308275147"/>
          <c:y val="0.1836211519680662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4945209973753276E-2"/>
          <c:y val="0.17340744218246062"/>
          <c:w val="0.87640288713910763"/>
          <c:h val="0.56253323329513727"/>
        </c:manualLayout>
      </c:layout>
      <c:barChart>
        <c:barDir val="col"/>
        <c:grouping val="clustered"/>
        <c:varyColors val="0"/>
        <c:ser>
          <c:idx val="0"/>
          <c:order val="0"/>
          <c:spPr>
            <a:solidFill>
              <a:schemeClr val="accent1"/>
            </a:solidFill>
            <a:ln>
              <a:noFill/>
            </a:ln>
            <a:effectLst/>
          </c:spPr>
          <c:invertIfNegative val="0"/>
          <c:cat>
            <c:strRef>
              <c:f>alumni!$B$74:$B$112</c:f>
              <c:strCache>
                <c:ptCount val="39"/>
                <c:pt idx="0">
                  <c:v>Indonesia</c:v>
                </c:pt>
                <c:pt idx="1">
                  <c:v>Malaysia</c:v>
                </c:pt>
                <c:pt idx="2">
                  <c:v>Philippines</c:v>
                </c:pt>
                <c:pt idx="3">
                  <c:v>Vietnam</c:v>
                </c:pt>
                <c:pt idx="4">
                  <c:v>Pakistan</c:v>
                </c:pt>
                <c:pt idx="5">
                  <c:v>Thailand</c:v>
                </c:pt>
                <c:pt idx="6">
                  <c:v>Algeria</c:v>
                </c:pt>
                <c:pt idx="7">
                  <c:v>Bangladesh</c:v>
                </c:pt>
                <c:pt idx="8">
                  <c:v>Colombia</c:v>
                </c:pt>
                <c:pt idx="9">
                  <c:v>Fiji</c:v>
                </c:pt>
                <c:pt idx="10">
                  <c:v>Greece</c:v>
                </c:pt>
                <c:pt idx="11">
                  <c:v>Latvia</c:v>
                </c:pt>
                <c:pt idx="12">
                  <c:v>Myanmar</c:v>
                </c:pt>
                <c:pt idx="13">
                  <c:v>Sri Lanka</c:v>
                </c:pt>
                <c:pt idx="14">
                  <c:v>Ukraine</c:v>
                </c:pt>
                <c:pt idx="15">
                  <c:v>Uruguay</c:v>
                </c:pt>
                <c:pt idx="16">
                  <c:v>Brunei Darussalam</c:v>
                </c:pt>
                <c:pt idx="17">
                  <c:v>Bulgaria</c:v>
                </c:pt>
                <c:pt idx="18">
                  <c:v>Croatia</c:v>
                </c:pt>
                <c:pt idx="19">
                  <c:v>Cuba</c:v>
                </c:pt>
                <c:pt idx="20">
                  <c:v>Ecuador</c:v>
                </c:pt>
                <c:pt idx="21">
                  <c:v>Egypt</c:v>
                </c:pt>
                <c:pt idx="22">
                  <c:v>Estonia</c:v>
                </c:pt>
                <c:pt idx="23">
                  <c:v>Georgia</c:v>
                </c:pt>
                <c:pt idx="24">
                  <c:v>Kenya</c:v>
                </c:pt>
                <c:pt idx="25">
                  <c:v>Mexico</c:v>
                </c:pt>
                <c:pt idx="26">
                  <c:v>Montenegro</c:v>
                </c:pt>
                <c:pt idx="27">
                  <c:v>Mozambique</c:v>
                </c:pt>
                <c:pt idx="28">
                  <c:v>New Zealand</c:v>
                </c:pt>
                <c:pt idx="29">
                  <c:v>Oman</c:v>
                </c:pt>
                <c:pt idx="30">
                  <c:v>Peru</c:v>
                </c:pt>
                <c:pt idx="31">
                  <c:v>Poland</c:v>
                </c:pt>
                <c:pt idx="32">
                  <c:v>Solomon Islands</c:v>
                </c:pt>
                <c:pt idx="33">
                  <c:v>Spain</c:v>
                </c:pt>
                <c:pt idx="34">
                  <c:v>Suriname</c:v>
                </c:pt>
                <c:pt idx="35">
                  <c:v>Trinidad and Tobago</c:v>
                </c:pt>
                <c:pt idx="36">
                  <c:v>Tunisia</c:v>
                </c:pt>
                <c:pt idx="37">
                  <c:v>Turkey</c:v>
                </c:pt>
                <c:pt idx="38">
                  <c:v>Venezuela</c:v>
                </c:pt>
              </c:strCache>
            </c:strRef>
          </c:cat>
          <c:val>
            <c:numRef>
              <c:f>alumni!$C$74:$C$112</c:f>
              <c:numCache>
                <c:formatCode>General</c:formatCode>
                <c:ptCount val="39"/>
                <c:pt idx="0">
                  <c:v>4</c:v>
                </c:pt>
                <c:pt idx="1">
                  <c:v>4</c:v>
                </c:pt>
                <c:pt idx="2">
                  <c:v>4</c:v>
                </c:pt>
                <c:pt idx="3">
                  <c:v>4</c:v>
                </c:pt>
                <c:pt idx="4">
                  <c:v>3</c:v>
                </c:pt>
                <c:pt idx="5">
                  <c:v>3</c:v>
                </c:pt>
                <c:pt idx="6">
                  <c:v>2</c:v>
                </c:pt>
                <c:pt idx="7">
                  <c:v>2</c:v>
                </c:pt>
                <c:pt idx="8">
                  <c:v>2</c:v>
                </c:pt>
                <c:pt idx="9">
                  <c:v>2</c:v>
                </c:pt>
                <c:pt idx="10">
                  <c:v>2</c:v>
                </c:pt>
                <c:pt idx="11">
                  <c:v>2</c:v>
                </c:pt>
                <c:pt idx="12">
                  <c:v>2</c:v>
                </c:pt>
                <c:pt idx="13">
                  <c:v>2</c:v>
                </c:pt>
                <c:pt idx="14">
                  <c:v>2</c:v>
                </c:pt>
                <c:pt idx="15">
                  <c:v>2</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numCache>
            </c:numRef>
          </c:val>
        </c:ser>
        <c:dLbls>
          <c:showLegendKey val="0"/>
          <c:showVal val="0"/>
          <c:showCatName val="0"/>
          <c:showSerName val="0"/>
          <c:showPercent val="0"/>
          <c:showBubbleSize val="0"/>
        </c:dLbls>
        <c:gapWidth val="219"/>
        <c:overlap val="-27"/>
        <c:axId val="228939184"/>
        <c:axId val="230082432"/>
      </c:barChart>
      <c:catAx>
        <c:axId val="22893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0082432"/>
        <c:crosses val="autoZero"/>
        <c:auto val="1"/>
        <c:lblAlgn val="ctr"/>
        <c:lblOffset val="100"/>
        <c:noMultiLvlLbl val="0"/>
      </c:catAx>
      <c:valAx>
        <c:axId val="230082432"/>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8939184"/>
        <c:crosses val="autoZero"/>
        <c:crossBetween val="between"/>
        <c:majorUnit val="1"/>
        <c:min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smtClean="0"/>
              <a:t>Click to edit Master title style</a:t>
            </a:r>
            <a:endParaRPr lang="fr-FR"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23/10/2019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319" y="0"/>
            <a:ext cx="3437937" cy="1145979"/>
          </a:xfrm>
          <a:prstGeom prst="rect">
            <a:avLst/>
          </a:prstGeom>
        </p:spPr>
      </p:pic>
    </p:spTree>
    <p:extLst>
      <p:ext uri="{BB962C8B-B14F-4D97-AF65-F5344CB8AC3E}">
        <p14:creationId xmlns:p14="http://schemas.microsoft.com/office/powerpoint/2010/main" val="2537549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23/10/2019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3733825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4" name="Date Placeholder 3"/>
          <p:cNvSpPr>
            <a:spLocks noGrp="1"/>
          </p:cNvSpPr>
          <p:nvPr>
            <p:ph type="dt" sz="half" idx="10"/>
          </p:nvPr>
        </p:nvSpPr>
        <p:spPr/>
        <p:txBody>
          <a:bodyPr/>
          <a:lstStyle/>
          <a:p>
            <a:fld id="{72BEDD24-6168-4C6E-B4D2-E6B466BDF756}" type="datetimeFigureOut">
              <a:rPr lang="fr-FR" smtClean="0"/>
              <a:t>23/10/2019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grpSp>
        <p:nvGrpSpPr>
          <p:cNvPr id="7" name="Group 6"/>
          <p:cNvGrpSpPr/>
          <p:nvPr/>
        </p:nvGrpSpPr>
        <p:grpSpPr>
          <a:xfrm>
            <a:off x="-2" y="0"/>
            <a:ext cx="1884105" cy="1887824"/>
            <a:chOff x="-2" y="0"/>
            <a:chExt cx="1884105" cy="1887824"/>
          </a:xfrm>
        </p:grpSpPr>
        <p:grpSp>
          <p:nvGrpSpPr>
            <p:cNvPr id="8" name="Group 7"/>
            <p:cNvGrpSpPr/>
            <p:nvPr/>
          </p:nvGrpSpPr>
          <p:grpSpPr>
            <a:xfrm>
              <a:off x="-2" y="818"/>
              <a:ext cx="1884105" cy="1887006"/>
              <a:chOff x="-2" y="818"/>
              <a:chExt cx="1884105" cy="1887006"/>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9566" y="818"/>
                <a:ext cx="944537" cy="94164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942458"/>
                <a:ext cx="939567" cy="945366"/>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939567" cy="942458"/>
            </a:xfrm>
            <a:prstGeom prst="rect">
              <a:avLst/>
            </a:prstGeom>
          </p:spPr>
        </p:pic>
      </p:grpSp>
      <p:sp>
        <p:nvSpPr>
          <p:cNvPr id="13" name="Title 1"/>
          <p:cNvSpPr>
            <a:spLocks noGrp="1"/>
          </p:cNvSpPr>
          <p:nvPr>
            <p:ph type="title"/>
          </p:nvPr>
        </p:nvSpPr>
        <p:spPr>
          <a:xfrm>
            <a:off x="1879132" y="0"/>
            <a:ext cx="10312867" cy="883167"/>
          </a:xfrm>
        </p:spPr>
        <p:txBody>
          <a:bodyPr>
            <a:normAutofit/>
          </a:bodyPr>
          <a:lstStyle>
            <a:lvl1pPr>
              <a:defRPr sz="2400" cap="all" baseline="0">
                <a:latin typeface="Arial Black" panose="020B0A04020102020204" pitchFamily="34" charset="0"/>
                <a:cs typeface="Adobe Naskh Medium" panose="01010101010101010101" pitchFamily="50" charset="-78"/>
              </a:defRPr>
            </a:lvl1pPr>
          </a:lstStyle>
          <a:p>
            <a:r>
              <a:rPr lang="en-US" smtClean="0"/>
              <a:t>Click to edit Master title style</a:t>
            </a:r>
            <a:endParaRPr lang="fr-FR" dirty="0"/>
          </a:p>
        </p:txBody>
      </p:sp>
    </p:spTree>
    <p:extLst>
      <p:ext uri="{BB962C8B-B14F-4D97-AF65-F5344CB8AC3E}">
        <p14:creationId xmlns:p14="http://schemas.microsoft.com/office/powerpoint/2010/main" val="58510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72BEDD24-6168-4C6E-B4D2-E6B466BDF756}" type="datetimeFigureOut">
              <a:rPr lang="fr-FR" smtClean="0"/>
              <a:t>23/10/2019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24687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72BEDD24-6168-4C6E-B4D2-E6B466BDF756}" type="datetimeFigureOut">
              <a:rPr lang="fr-FR" smtClean="0"/>
              <a:t>23/10/2019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148794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72BEDD24-6168-4C6E-B4D2-E6B466BDF756}" type="datetimeFigureOut">
              <a:rPr lang="fr-FR" smtClean="0"/>
              <a:t>23/10/2019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354980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EDD24-6168-4C6E-B4D2-E6B466BDF756}" type="datetimeFigureOut">
              <a:rPr lang="fr-FR" smtClean="0"/>
              <a:t>23/10/2019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1920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EDD24-6168-4C6E-B4D2-E6B466BDF756}" type="datetimeFigureOut">
              <a:rPr lang="fr-FR" smtClean="0"/>
              <a:t>23/10/2019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223310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BEDD24-6168-4C6E-B4D2-E6B466BDF756}" type="datetimeFigureOut">
              <a:rPr lang="fr-FR" smtClean="0"/>
              <a:t>23/10/2019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401433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72BEDD24-6168-4C6E-B4D2-E6B466BDF756}" type="datetimeFigureOut">
              <a:rPr lang="fr-FR" smtClean="0"/>
              <a:t>23/10/2019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6D0E966-1BD1-4C85-866E-DF3AF3395196}" type="slidenum">
              <a:rPr lang="fr-FR" smtClean="0"/>
              <a:t>‹#›</a:t>
            </a:fld>
            <a:endParaRPr lang="fr-FR"/>
          </a:p>
        </p:txBody>
      </p:sp>
    </p:spTree>
    <p:extLst>
      <p:ext uri="{BB962C8B-B14F-4D97-AF65-F5344CB8AC3E}">
        <p14:creationId xmlns:p14="http://schemas.microsoft.com/office/powerpoint/2010/main" val="2188755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BEDD24-6168-4C6E-B4D2-E6B466BDF756}" type="datetimeFigureOut">
              <a:rPr lang="fr-FR" smtClean="0"/>
              <a:t>23/10/2019</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0E966-1BD1-4C85-866E-DF3AF3395196}" type="slidenum">
              <a:rPr lang="fr-FR" smtClean="0"/>
              <a:t>‹#›</a:t>
            </a:fld>
            <a:endParaRPr lang="fr-FR"/>
          </a:p>
        </p:txBody>
      </p:sp>
    </p:spTree>
    <p:extLst>
      <p:ext uri="{BB962C8B-B14F-4D97-AF65-F5344CB8AC3E}">
        <p14:creationId xmlns:p14="http://schemas.microsoft.com/office/powerpoint/2010/main" val="156750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iho.int/iho_pubs/CB/C-55/c55.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6263"/>
            <a:ext cx="12192000" cy="1868487"/>
          </a:xfrm>
        </p:spPr>
        <p:txBody>
          <a:bodyPr>
            <a:normAutofit/>
          </a:bodyPr>
          <a:lstStyle/>
          <a:p>
            <a:r>
              <a:rPr lang="fr-FR" sz="4800" dirty="0" smtClean="0"/>
              <a:t>Impact </a:t>
            </a:r>
            <a:r>
              <a:rPr lang="en-GB" sz="4800" dirty="0" smtClean="0"/>
              <a:t>analysis</a:t>
            </a:r>
            <a:r>
              <a:rPr lang="fr-FR" sz="4800" dirty="0" smtClean="0"/>
              <a:t> of CHART </a:t>
            </a:r>
            <a:r>
              <a:rPr lang="en-GB" sz="4800" dirty="0" smtClean="0"/>
              <a:t>project</a:t>
            </a:r>
            <a:endParaRPr lang="en-GB" sz="3600" dirty="0"/>
          </a:p>
        </p:txBody>
      </p:sp>
      <p:sp>
        <p:nvSpPr>
          <p:cNvPr id="3" name="Subtitle 2"/>
          <p:cNvSpPr>
            <a:spLocks noGrp="1"/>
          </p:cNvSpPr>
          <p:nvPr>
            <p:ph type="subTitle" idx="1"/>
          </p:nvPr>
        </p:nvSpPr>
        <p:spPr>
          <a:xfrm>
            <a:off x="1524000" y="4325938"/>
            <a:ext cx="9144000" cy="1655762"/>
          </a:xfrm>
        </p:spPr>
        <p:txBody>
          <a:bodyPr/>
          <a:lstStyle/>
          <a:p>
            <a:endParaRPr lang="fr-FR" dirty="0" smtClean="0"/>
          </a:p>
          <a:p>
            <a:r>
              <a:rPr lang="fr-FR" dirty="0" smtClean="0"/>
              <a:t>Alberto Costa NEVES (Assistant </a:t>
            </a:r>
            <a:r>
              <a:rPr lang="fr-FR" dirty="0" err="1" smtClean="0"/>
              <a:t>Director</a:t>
            </a:r>
            <a:r>
              <a:rPr lang="fr-FR" dirty="0" smtClean="0"/>
              <a:t>)</a:t>
            </a:r>
          </a:p>
          <a:p>
            <a:r>
              <a:rPr lang="fr-FR" dirty="0" err="1" smtClean="0"/>
              <a:t>Naohiko</a:t>
            </a:r>
            <a:r>
              <a:rPr lang="fr-FR" dirty="0" smtClean="0"/>
              <a:t> NAGASAKA (Project </a:t>
            </a:r>
            <a:r>
              <a:rPr lang="fr-FR" dirty="0" err="1" smtClean="0"/>
              <a:t>Officer</a:t>
            </a:r>
            <a:r>
              <a:rPr lang="fr-FR" dirty="0" smtClean="0"/>
              <a:t> of </a:t>
            </a:r>
            <a:r>
              <a:rPr lang="fr-FR" dirty="0" err="1" smtClean="0"/>
              <a:t>Japan</a:t>
            </a:r>
            <a:r>
              <a:rPr lang="fr-FR" dirty="0" smtClean="0"/>
              <a:t>)</a:t>
            </a:r>
            <a:endParaRPr lang="fr-FR" dirty="0"/>
          </a:p>
        </p:txBody>
      </p:sp>
    </p:spTree>
    <p:extLst>
      <p:ext uri="{BB962C8B-B14F-4D97-AF65-F5344CB8AC3E}">
        <p14:creationId xmlns:p14="http://schemas.microsoft.com/office/powerpoint/2010/main" val="3914586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22" t="12071" r="3081" b="9895"/>
          <a:stretch/>
        </p:blipFill>
        <p:spPr>
          <a:xfrm>
            <a:off x="1879132" y="1762223"/>
            <a:ext cx="8537609" cy="4965388"/>
          </a:xfrm>
          <a:prstGeom prst="rect">
            <a:avLst/>
          </a:prstGeom>
        </p:spPr>
      </p:pic>
      <p:sp>
        <p:nvSpPr>
          <p:cNvPr id="15" name="Content Placeholder 3"/>
          <p:cNvSpPr txBox="1">
            <a:spLocks/>
          </p:cNvSpPr>
          <p:nvPr/>
        </p:nvSpPr>
        <p:spPr>
          <a:xfrm>
            <a:off x="1879132" y="883167"/>
            <a:ext cx="10631121" cy="9587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Average increase of total </a:t>
            </a:r>
            <a:r>
              <a:rPr lang="en-US" dirty="0" smtClean="0"/>
              <a:t>points of nautical charting coverage </a:t>
            </a:r>
            <a:r>
              <a:rPr lang="en-US" dirty="0" smtClean="0"/>
              <a:t>in C-55 between 2014 and 2019: </a:t>
            </a:r>
          </a:p>
        </p:txBody>
      </p:sp>
      <p:sp>
        <p:nvSpPr>
          <p:cNvPr id="6" name="Title 5"/>
          <p:cNvSpPr>
            <a:spLocks noGrp="1"/>
          </p:cNvSpPr>
          <p:nvPr>
            <p:ph type="title"/>
          </p:nvPr>
        </p:nvSpPr>
        <p:spPr/>
        <p:txBody>
          <a:bodyPr/>
          <a:lstStyle/>
          <a:p>
            <a:endParaRPr lang="en-US"/>
          </a:p>
        </p:txBody>
      </p:sp>
      <p:graphicFrame>
        <p:nvGraphicFramePr>
          <p:cNvPr id="4" name="Chart 3"/>
          <p:cNvGraphicFramePr/>
          <p:nvPr>
            <p:extLst>
              <p:ext uri="{D42A27DB-BD31-4B8C-83A1-F6EECF244321}">
                <p14:modId xmlns:p14="http://schemas.microsoft.com/office/powerpoint/2010/main" val="805991578"/>
              </p:ext>
            </p:extLst>
          </p:nvPr>
        </p:nvGraphicFramePr>
        <p:xfrm>
          <a:off x="1879132" y="1762223"/>
          <a:ext cx="8537609" cy="5095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8893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3450" y="1416050"/>
            <a:ext cx="10515600" cy="2260600"/>
          </a:xfrm>
        </p:spPr>
        <p:txBody>
          <a:bodyPr>
            <a:normAutofit fontScale="92500" lnSpcReduction="20000"/>
          </a:bodyPr>
          <a:lstStyle/>
          <a:p>
            <a:pPr marL="0" indent="0" algn="ctr">
              <a:buNone/>
            </a:pPr>
            <a:endParaRPr lang="fr-FR" dirty="0" smtClean="0"/>
          </a:p>
          <a:p>
            <a:pPr marL="0" indent="0" algn="ctr">
              <a:buNone/>
            </a:pPr>
            <a:r>
              <a:rPr lang="fr-FR" sz="3500" dirty="0" err="1" smtClean="0"/>
              <a:t>From</a:t>
            </a:r>
            <a:r>
              <a:rPr lang="fr-FR" sz="3500" dirty="0" smtClean="0"/>
              <a:t> 2009 to 2019, 84 </a:t>
            </a:r>
            <a:r>
              <a:rPr lang="fr-FR" sz="3500" dirty="0" err="1" smtClean="0"/>
              <a:t>alumni</a:t>
            </a:r>
            <a:r>
              <a:rPr lang="fr-FR" sz="3500" dirty="0" smtClean="0"/>
              <a:t> </a:t>
            </a:r>
            <a:r>
              <a:rPr lang="fr-FR" sz="3500" dirty="0" err="1" smtClean="0"/>
              <a:t>from</a:t>
            </a:r>
            <a:r>
              <a:rPr lang="fr-FR" sz="3500" dirty="0" smtClean="0"/>
              <a:t> 45 countries. </a:t>
            </a:r>
          </a:p>
          <a:p>
            <a:pPr marL="0" indent="0" algn="ctr">
              <a:buNone/>
            </a:pPr>
            <a:r>
              <a:rPr lang="fr-FR" sz="3500" dirty="0" smtClean="0"/>
              <a:t>(incl. </a:t>
            </a:r>
            <a:r>
              <a:rPr lang="fr-FR" sz="3500" dirty="0" err="1" smtClean="0"/>
              <a:t>extended</a:t>
            </a:r>
            <a:r>
              <a:rPr lang="fr-FR" sz="3500" dirty="0" smtClean="0"/>
              <a:t> </a:t>
            </a:r>
            <a:r>
              <a:rPr lang="fr-FR" sz="3500" dirty="0" err="1" smtClean="0"/>
              <a:t>alumni</a:t>
            </a:r>
            <a:r>
              <a:rPr lang="fr-FR" sz="3500" dirty="0" smtClean="0"/>
              <a:t>)</a:t>
            </a:r>
          </a:p>
          <a:p>
            <a:pPr marL="0" indent="0" algn="ctr">
              <a:buNone/>
            </a:pPr>
            <a:r>
              <a:rPr lang="fr-FR" sz="3500" dirty="0" smtClean="0"/>
              <a:t>60 % </a:t>
            </a:r>
            <a:r>
              <a:rPr lang="fr-FR" sz="3500" dirty="0" err="1" smtClean="0"/>
              <a:t>still</a:t>
            </a:r>
            <a:r>
              <a:rPr lang="fr-FR" sz="3500" dirty="0" smtClean="0"/>
              <a:t> </a:t>
            </a:r>
            <a:r>
              <a:rPr lang="fr-FR" sz="3500" dirty="0" err="1" smtClean="0"/>
              <a:t>work</a:t>
            </a:r>
            <a:r>
              <a:rPr lang="fr-FR" sz="3500" dirty="0" smtClean="0"/>
              <a:t> as </a:t>
            </a:r>
            <a:r>
              <a:rPr lang="fr-FR" sz="3500" dirty="0" err="1" smtClean="0"/>
              <a:t>cartographer</a:t>
            </a:r>
            <a:endParaRPr lang="fr-FR" sz="3500" dirty="0" smtClean="0"/>
          </a:p>
          <a:p>
            <a:pPr marL="0" indent="0" algn="ctr">
              <a:buNone/>
            </a:pPr>
            <a:r>
              <a:rPr lang="fr-FR" sz="3500" dirty="0" smtClean="0"/>
              <a:t>98% </a:t>
            </a:r>
            <a:r>
              <a:rPr lang="fr-FR" sz="3500" dirty="0" err="1" smtClean="0"/>
              <a:t>still</a:t>
            </a:r>
            <a:r>
              <a:rPr lang="fr-FR" sz="3500" dirty="0" smtClean="0"/>
              <a:t> </a:t>
            </a:r>
            <a:r>
              <a:rPr lang="fr-FR" sz="3500" dirty="0" err="1" smtClean="0"/>
              <a:t>work</a:t>
            </a:r>
            <a:r>
              <a:rPr lang="fr-FR" sz="3500" dirty="0" smtClean="0"/>
              <a:t> in </a:t>
            </a:r>
            <a:r>
              <a:rPr lang="fr-FR" sz="3500" dirty="0" err="1" smtClean="0"/>
              <a:t>Hydrographic</a:t>
            </a:r>
            <a:r>
              <a:rPr lang="fr-FR" sz="3500" dirty="0" smtClean="0"/>
              <a:t> Office</a:t>
            </a:r>
          </a:p>
        </p:txBody>
      </p:sp>
      <p:sp>
        <p:nvSpPr>
          <p:cNvPr id="3" name="Title 2"/>
          <p:cNvSpPr>
            <a:spLocks noGrp="1"/>
          </p:cNvSpPr>
          <p:nvPr>
            <p:ph type="title"/>
          </p:nvPr>
        </p:nvSpPr>
        <p:spPr/>
        <p:txBody>
          <a:bodyPr/>
          <a:lstStyle/>
          <a:p>
            <a:r>
              <a:rPr lang="fr-FR" dirty="0" smtClean="0"/>
              <a:t> CHART </a:t>
            </a:r>
            <a:r>
              <a:rPr lang="en-GB" dirty="0" smtClean="0"/>
              <a:t>Alumni</a:t>
            </a:r>
            <a:r>
              <a:rPr lang="fr-FR" dirty="0" smtClean="0"/>
              <a:t>: </a:t>
            </a:r>
            <a:r>
              <a:rPr lang="fr-FR" dirty="0" err="1" smtClean="0"/>
              <a:t>statistics</a:t>
            </a:r>
            <a:endParaRPr lang="fr-FR" dirty="0"/>
          </a:p>
        </p:txBody>
      </p:sp>
      <p:grpSp>
        <p:nvGrpSpPr>
          <p:cNvPr id="9" name="Group 8"/>
          <p:cNvGrpSpPr/>
          <p:nvPr/>
        </p:nvGrpSpPr>
        <p:grpSpPr>
          <a:xfrm>
            <a:off x="1628771" y="3866891"/>
            <a:ext cx="8829675" cy="2514342"/>
            <a:chOff x="1666871" y="3428741"/>
            <a:chExt cx="8829675" cy="2514342"/>
          </a:xfrm>
        </p:grpSpPr>
        <p:sp>
          <p:nvSpPr>
            <p:cNvPr id="6" name="Rectangle 5"/>
            <p:cNvSpPr/>
            <p:nvPr/>
          </p:nvSpPr>
          <p:spPr>
            <a:xfrm>
              <a:off x="1666871" y="4209533"/>
              <a:ext cx="8829675" cy="1733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rPr>
                <a:t>S</a:t>
              </a:r>
              <a:r>
                <a:rPr lang="en-US" sz="3200" dirty="0" smtClean="0">
                  <a:solidFill>
                    <a:srgbClr val="FF0000"/>
                  </a:solidFill>
                </a:rPr>
                <a:t>pecialized skill (CAT-B)</a:t>
              </a:r>
            </a:p>
            <a:p>
              <a:pPr algn="ctr"/>
              <a:r>
                <a:rPr lang="en-US" sz="3200" dirty="0" smtClean="0">
                  <a:solidFill>
                    <a:srgbClr val="FF0000"/>
                  </a:solidFill>
                </a:rPr>
                <a:t>Long-term experience required</a:t>
              </a:r>
            </a:p>
            <a:p>
              <a:pPr algn="ctr"/>
              <a:r>
                <a:rPr lang="en-US" sz="3200" dirty="0" smtClean="0">
                  <a:solidFill>
                    <a:srgbClr val="FF0000"/>
                  </a:solidFill>
                </a:rPr>
                <a:t>Relatively stable work condition</a:t>
              </a:r>
              <a:endParaRPr lang="en-US" sz="3200" dirty="0">
                <a:solidFill>
                  <a:srgbClr val="FF0000"/>
                </a:solidFill>
              </a:endParaRPr>
            </a:p>
          </p:txBody>
        </p:sp>
        <p:sp>
          <p:nvSpPr>
            <p:cNvPr id="8" name="Up Arrow 7"/>
            <p:cNvSpPr/>
            <p:nvPr/>
          </p:nvSpPr>
          <p:spPr>
            <a:xfrm>
              <a:off x="5414958" y="3428741"/>
              <a:ext cx="1333500" cy="685283"/>
            </a:xfrm>
            <a:prstGeom prst="up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3717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statistics</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23167725"/>
              </p:ext>
            </p:extLst>
          </p:nvPr>
        </p:nvGraphicFramePr>
        <p:xfrm>
          <a:off x="1258454" y="1190625"/>
          <a:ext cx="6228196" cy="24381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506263365"/>
              </p:ext>
            </p:extLst>
          </p:nvPr>
        </p:nvGraphicFramePr>
        <p:xfrm>
          <a:off x="1209675" y="3638550"/>
          <a:ext cx="6115050" cy="31432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278141850"/>
              </p:ext>
            </p:extLst>
          </p:nvPr>
        </p:nvGraphicFramePr>
        <p:xfrm>
          <a:off x="7820025" y="1122408"/>
          <a:ext cx="4038600" cy="34701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78248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expected from IHO secretariat…</a:t>
            </a:r>
            <a:endParaRPr lang="en-US" dirty="0"/>
          </a:p>
        </p:txBody>
      </p:sp>
      <p:sp>
        <p:nvSpPr>
          <p:cNvPr id="4" name="Rounded Rectangle 3"/>
          <p:cNvSpPr/>
          <p:nvPr/>
        </p:nvSpPr>
        <p:spPr>
          <a:xfrm>
            <a:off x="3597275" y="1530350"/>
            <a:ext cx="4991100" cy="1295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What have you achieved? </a:t>
            </a:r>
          </a:p>
          <a:p>
            <a:pPr algn="ctr"/>
            <a:r>
              <a:rPr lang="en-US" sz="2800" dirty="0" smtClean="0">
                <a:solidFill>
                  <a:schemeClr val="tx1"/>
                </a:solidFill>
              </a:rPr>
              <a:t>What will you achieve? </a:t>
            </a:r>
            <a:endParaRPr lang="en-US" sz="2800" dirty="0">
              <a:solidFill>
                <a:schemeClr val="tx1"/>
              </a:solidFill>
            </a:endParaRPr>
          </a:p>
        </p:txBody>
      </p:sp>
      <p:sp>
        <p:nvSpPr>
          <p:cNvPr id="5" name="Rectangle 4"/>
          <p:cNvSpPr/>
          <p:nvPr/>
        </p:nvSpPr>
        <p:spPr>
          <a:xfrm>
            <a:off x="1439862" y="3314699"/>
            <a:ext cx="9609138" cy="325755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800" dirty="0" smtClean="0">
                <a:solidFill>
                  <a:schemeClr val="tx1"/>
                </a:solidFill>
              </a:rPr>
              <a:t>Cost-benefits analysis of Charting 1:91 (Vanuatu)</a:t>
            </a:r>
            <a:endParaRPr lang="en-US" sz="2800" dirty="0">
              <a:solidFill>
                <a:schemeClr val="tx1"/>
              </a:solidFill>
            </a:endParaRPr>
          </a:p>
          <a:p>
            <a:pPr marL="285750" indent="-285750">
              <a:buFont typeface="Arial" panose="020B0604020202020204" pitchFamily="34" charset="0"/>
              <a:buChar char="•"/>
            </a:pPr>
            <a:r>
              <a:rPr lang="en-US" sz="2800" dirty="0" smtClean="0">
                <a:solidFill>
                  <a:schemeClr val="tx1"/>
                </a:solidFill>
              </a:rPr>
              <a:t>Hurricane Humanitarian </a:t>
            </a:r>
            <a:r>
              <a:rPr lang="en-US" sz="2800" dirty="0">
                <a:solidFill>
                  <a:schemeClr val="tx1"/>
                </a:solidFill>
              </a:rPr>
              <a:t>aids and port </a:t>
            </a:r>
            <a:r>
              <a:rPr lang="en-US" sz="2800" dirty="0" smtClean="0">
                <a:solidFill>
                  <a:schemeClr val="tx1"/>
                </a:solidFill>
              </a:rPr>
              <a:t>clearance </a:t>
            </a:r>
            <a:r>
              <a:rPr lang="en-US" sz="2800" dirty="0">
                <a:solidFill>
                  <a:schemeClr val="tx1"/>
                </a:solidFill>
              </a:rPr>
              <a:t>(Puerto Rico, </a:t>
            </a:r>
            <a:r>
              <a:rPr lang="en-US" sz="2800" dirty="0" smtClean="0">
                <a:solidFill>
                  <a:schemeClr val="tx1"/>
                </a:solidFill>
              </a:rPr>
              <a:t>Japan)</a:t>
            </a:r>
            <a:endParaRPr lang="en-US" sz="2800" dirty="0">
              <a:solidFill>
                <a:schemeClr val="tx1"/>
              </a:solidFill>
            </a:endParaRPr>
          </a:p>
          <a:p>
            <a:pPr marL="285750" indent="-285750">
              <a:buFont typeface="Arial" panose="020B0604020202020204" pitchFamily="34" charset="0"/>
              <a:buChar char="•"/>
            </a:pPr>
            <a:r>
              <a:rPr lang="en-US" sz="2800" dirty="0" smtClean="0">
                <a:solidFill>
                  <a:schemeClr val="tx1"/>
                </a:solidFill>
              </a:rPr>
              <a:t>Ports </a:t>
            </a:r>
            <a:r>
              <a:rPr lang="en-US" sz="2800" dirty="0">
                <a:solidFill>
                  <a:schemeClr val="tx1"/>
                </a:solidFill>
              </a:rPr>
              <a:t>development </a:t>
            </a:r>
            <a:r>
              <a:rPr lang="en-US" sz="2800" dirty="0" smtClean="0">
                <a:solidFill>
                  <a:schemeClr val="tx1"/>
                </a:solidFill>
              </a:rPr>
              <a:t>(El Salvador)</a:t>
            </a:r>
            <a:endParaRPr lang="en-US" sz="2800" dirty="0">
              <a:solidFill>
                <a:schemeClr val="tx1"/>
              </a:solidFill>
            </a:endParaRPr>
          </a:p>
          <a:p>
            <a:pPr marL="285750" indent="-285750">
              <a:buFont typeface="Arial" panose="020B0604020202020204" pitchFamily="34" charset="0"/>
              <a:buChar char="•"/>
            </a:pPr>
            <a:r>
              <a:rPr lang="en-US" sz="2800" dirty="0" smtClean="0">
                <a:solidFill>
                  <a:schemeClr val="tx1"/>
                </a:solidFill>
              </a:rPr>
              <a:t>Liability </a:t>
            </a:r>
            <a:r>
              <a:rPr lang="en-US" sz="2800" dirty="0">
                <a:solidFill>
                  <a:schemeClr val="tx1"/>
                </a:solidFill>
              </a:rPr>
              <a:t>of the State and the </a:t>
            </a:r>
            <a:r>
              <a:rPr lang="en-US" sz="2800" dirty="0" smtClean="0">
                <a:solidFill>
                  <a:schemeClr val="tx1"/>
                </a:solidFill>
              </a:rPr>
              <a:t>insurance (Norway)</a:t>
            </a:r>
            <a:endParaRPr lang="en-US" sz="2800" dirty="0">
              <a:solidFill>
                <a:schemeClr val="tx1"/>
              </a:solidFill>
            </a:endParaRPr>
          </a:p>
          <a:p>
            <a:pPr marL="285750" indent="-285750">
              <a:buFont typeface="Arial" panose="020B0604020202020204" pitchFamily="34" charset="0"/>
              <a:buChar char="•"/>
            </a:pPr>
            <a:r>
              <a:rPr lang="en-US" sz="2800" dirty="0" smtClean="0">
                <a:solidFill>
                  <a:schemeClr val="tx1"/>
                </a:solidFill>
              </a:rPr>
              <a:t>MSI </a:t>
            </a:r>
            <a:r>
              <a:rPr lang="en-US" sz="2800" dirty="0">
                <a:solidFill>
                  <a:schemeClr val="tx1"/>
                </a:solidFill>
              </a:rPr>
              <a:t>for </a:t>
            </a:r>
            <a:r>
              <a:rPr lang="en-US" sz="2800" dirty="0" smtClean="0">
                <a:solidFill>
                  <a:schemeClr val="tx1"/>
                </a:solidFill>
              </a:rPr>
              <a:t>the </a:t>
            </a:r>
            <a:r>
              <a:rPr lang="en-US" sz="2800" dirty="0">
                <a:solidFill>
                  <a:schemeClr val="tx1"/>
                </a:solidFill>
              </a:rPr>
              <a:t>marine </a:t>
            </a:r>
            <a:r>
              <a:rPr lang="en-US" sz="2800" dirty="0" smtClean="0">
                <a:solidFill>
                  <a:schemeClr val="tx1"/>
                </a:solidFill>
              </a:rPr>
              <a:t>environment (Panama)</a:t>
            </a:r>
            <a:endParaRPr lang="en-US" sz="2800" dirty="0">
              <a:solidFill>
                <a:schemeClr val="tx1"/>
              </a:solidFill>
            </a:endParaRPr>
          </a:p>
          <a:p>
            <a:pPr marL="285750" indent="-285750">
              <a:buFont typeface="Arial" panose="020B0604020202020204" pitchFamily="34" charset="0"/>
              <a:buChar char="•"/>
            </a:pPr>
            <a:r>
              <a:rPr lang="en-US" sz="2800" dirty="0" smtClean="0">
                <a:solidFill>
                  <a:schemeClr val="tx1"/>
                </a:solidFill>
              </a:rPr>
              <a:t>Tsunami Inundation </a:t>
            </a:r>
            <a:r>
              <a:rPr lang="en-US" sz="2800" dirty="0">
                <a:solidFill>
                  <a:schemeClr val="tx1"/>
                </a:solidFill>
              </a:rPr>
              <a:t>charts and </a:t>
            </a:r>
            <a:r>
              <a:rPr lang="en-US" sz="2800" dirty="0" smtClean="0">
                <a:solidFill>
                  <a:schemeClr val="tx1"/>
                </a:solidFill>
              </a:rPr>
              <a:t>MSDI (Japan, Indonesia)</a:t>
            </a:r>
            <a:endParaRPr lang="en-US" sz="2800" dirty="0">
              <a:solidFill>
                <a:schemeClr val="tx1"/>
              </a:solidFill>
            </a:endParaRPr>
          </a:p>
        </p:txBody>
      </p:sp>
    </p:spTree>
    <p:extLst>
      <p:ext uri="{BB962C8B-B14F-4D97-AF65-F5344CB8AC3E}">
        <p14:creationId xmlns:p14="http://schemas.microsoft.com/office/powerpoint/2010/main" val="342561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1" y="2668965"/>
            <a:ext cx="12191999" cy="167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smtClean="0"/>
              <a:t>In order to see the impact of CHART alumni,</a:t>
            </a:r>
            <a:r>
              <a:rPr lang="en-US" sz="3600" dirty="0"/>
              <a:t> </a:t>
            </a:r>
            <a:endParaRPr lang="en-US" sz="3600" dirty="0" smtClean="0"/>
          </a:p>
          <a:p>
            <a:pPr marL="0" indent="0" algn="ctr">
              <a:buFont typeface="Arial" panose="020B0604020202020204" pitchFamily="34" charset="0"/>
              <a:buNone/>
            </a:pPr>
            <a:r>
              <a:rPr lang="en-US" sz="3600" dirty="0" smtClean="0"/>
              <a:t>what can be the progress indicator?</a:t>
            </a:r>
          </a:p>
        </p:txBody>
      </p:sp>
    </p:spTree>
    <p:extLst>
      <p:ext uri="{BB962C8B-B14F-4D97-AF65-F5344CB8AC3E}">
        <p14:creationId xmlns:p14="http://schemas.microsoft.com/office/powerpoint/2010/main" val="3608188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257175" y="1868865"/>
            <a:ext cx="7600950" cy="167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IHO Pub. C-55 </a:t>
            </a:r>
          </a:p>
          <a:p>
            <a:pPr marL="0" indent="0" algn="ctr">
              <a:buNone/>
            </a:pPr>
            <a:r>
              <a:rPr lang="en-US" sz="3200" b="1" dirty="0"/>
              <a:t>Status of Hydrographic Surveying and Nautical Charting </a:t>
            </a:r>
            <a:r>
              <a:rPr lang="en-US" sz="3200" b="1" dirty="0" smtClean="0"/>
              <a:t>Worldwide</a:t>
            </a:r>
          </a:p>
          <a:p>
            <a:pPr marL="0" indent="0" algn="ctr">
              <a:buNone/>
            </a:pPr>
            <a:endParaRPr lang="en-US" sz="3200" dirty="0" smtClean="0"/>
          </a:p>
          <a:p>
            <a:pPr marL="0" indent="0" algn="ctr">
              <a:buNone/>
            </a:pPr>
            <a:r>
              <a:rPr lang="en-US" sz="3200" dirty="0" smtClean="0">
                <a:hlinkClick r:id="rId2"/>
              </a:rPr>
              <a:t>https://www.iho.int/iho_pubs/CB/C-55/c55.pdf</a:t>
            </a:r>
            <a:endParaRPr lang="en-US" sz="3200" dirty="0" smtClean="0"/>
          </a:p>
        </p:txBody>
      </p:sp>
      <p:pic>
        <p:nvPicPr>
          <p:cNvPr id="4" name="Picture 3"/>
          <p:cNvPicPr>
            <a:picLocks noChangeAspect="1"/>
          </p:cNvPicPr>
          <p:nvPr/>
        </p:nvPicPr>
        <p:blipFill rotWithShape="1">
          <a:blip r:embed="rId3"/>
          <a:srcRect l="33542" t="14445" r="35312" b="5741"/>
          <a:stretch/>
        </p:blipFill>
        <p:spPr>
          <a:xfrm>
            <a:off x="8029576" y="1050283"/>
            <a:ext cx="3722010" cy="5365171"/>
          </a:xfrm>
          <a:prstGeom prst="rect">
            <a:avLst/>
          </a:prstGeom>
          <a:ln>
            <a:solidFill>
              <a:schemeClr val="accent1"/>
            </a:solidFill>
          </a:ln>
        </p:spPr>
      </p:pic>
    </p:spTree>
    <p:extLst>
      <p:ext uri="{BB962C8B-B14F-4D97-AF65-F5344CB8AC3E}">
        <p14:creationId xmlns:p14="http://schemas.microsoft.com/office/powerpoint/2010/main" val="527828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257175" y="1868865"/>
            <a:ext cx="7600950" cy="167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t>IHO Pub. C-55 </a:t>
            </a:r>
            <a:endParaRPr lang="en-US" sz="3200" b="1" dirty="0" smtClean="0"/>
          </a:p>
          <a:p>
            <a:pPr marL="0" indent="0" algn="ctr">
              <a:buNone/>
            </a:pPr>
            <a:r>
              <a:rPr lang="en-US" sz="3200" dirty="0"/>
              <a:t>to provide base data for governments and supporting international organizations as they consider the best means by which to implement responsibilities set out in Chapter V, Regulation 9, of the Safety of Life at Sea (SOLAS) Convention.</a:t>
            </a:r>
            <a:endParaRPr lang="en-US" sz="3200" b="1" dirty="0"/>
          </a:p>
        </p:txBody>
      </p:sp>
      <p:pic>
        <p:nvPicPr>
          <p:cNvPr id="6" name="Picture 5"/>
          <p:cNvPicPr>
            <a:picLocks noChangeAspect="1"/>
          </p:cNvPicPr>
          <p:nvPr/>
        </p:nvPicPr>
        <p:blipFill rotWithShape="1">
          <a:blip r:embed="rId2"/>
          <a:srcRect l="33542" t="14445" r="35312" b="5741"/>
          <a:stretch/>
        </p:blipFill>
        <p:spPr>
          <a:xfrm>
            <a:off x="8869725" y="1483421"/>
            <a:ext cx="2997363" cy="4320613"/>
          </a:xfrm>
          <a:prstGeom prst="rect">
            <a:avLst/>
          </a:prstGeom>
          <a:ln>
            <a:solidFill>
              <a:schemeClr val="accent1"/>
            </a:solidFill>
          </a:ln>
        </p:spPr>
      </p:pic>
    </p:spTree>
    <p:extLst>
      <p:ext uri="{BB962C8B-B14F-4D97-AF65-F5344CB8AC3E}">
        <p14:creationId xmlns:p14="http://schemas.microsoft.com/office/powerpoint/2010/main" val="3836783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691407" y="1746600"/>
            <a:ext cx="8124825" cy="167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History of C-55 </a:t>
            </a:r>
            <a:endParaRPr lang="en-US" sz="3200" dirty="0" smtClean="0"/>
          </a:p>
          <a:p>
            <a:pPr marL="0" indent="0">
              <a:buNone/>
            </a:pPr>
            <a:r>
              <a:rPr lang="en-US" sz="3200" dirty="0" smtClean="0"/>
              <a:t>-&gt; The first edition in 1991</a:t>
            </a:r>
          </a:p>
          <a:p>
            <a:pPr marL="0" indent="0">
              <a:buNone/>
            </a:pPr>
            <a:r>
              <a:rPr lang="en-US" sz="3200" dirty="0" smtClean="0"/>
              <a:t>-&gt; The second edition in 1998</a:t>
            </a:r>
          </a:p>
          <a:p>
            <a:pPr marL="0" indent="0">
              <a:buNone/>
            </a:pPr>
            <a:r>
              <a:rPr lang="en-US" sz="3200" dirty="0" smtClean="0"/>
              <a:t>-&gt; Database management started in 2015 </a:t>
            </a:r>
          </a:p>
          <a:p>
            <a:pPr marL="0" indent="0">
              <a:buNone/>
            </a:pPr>
            <a:r>
              <a:rPr lang="en-US" sz="2400" dirty="0" smtClean="0"/>
              <a:t>(as a part of “Country </a:t>
            </a:r>
            <a:r>
              <a:rPr lang="en-US" sz="2400" dirty="0"/>
              <a:t>Information </a:t>
            </a:r>
            <a:r>
              <a:rPr lang="en-US" sz="2400" dirty="0" smtClean="0"/>
              <a:t>System”, created by Dr. </a:t>
            </a:r>
            <a:r>
              <a:rPr lang="en-US" sz="2400" dirty="0" err="1" smtClean="0"/>
              <a:t>Kaneda</a:t>
            </a:r>
            <a:r>
              <a:rPr lang="en-US" sz="2400" dirty="0" smtClean="0"/>
              <a:t>, POJ)</a:t>
            </a:r>
          </a:p>
          <a:p>
            <a:pPr marL="0" indent="0">
              <a:buNone/>
            </a:pPr>
            <a:r>
              <a:rPr lang="en-US" sz="3200" dirty="0" smtClean="0"/>
              <a:t>-&gt; IHO Online form system connected to DB in 2019 </a:t>
            </a:r>
            <a:r>
              <a:rPr lang="en-US" sz="2400" dirty="0"/>
              <a:t>(more frequent updating)</a:t>
            </a:r>
          </a:p>
        </p:txBody>
      </p:sp>
      <p:grpSp>
        <p:nvGrpSpPr>
          <p:cNvPr id="11" name="Group 10"/>
          <p:cNvGrpSpPr/>
          <p:nvPr/>
        </p:nvGrpSpPr>
        <p:grpSpPr>
          <a:xfrm>
            <a:off x="9342478" y="854427"/>
            <a:ext cx="1657350" cy="1171576"/>
            <a:chOff x="8372475" y="1371599"/>
            <a:chExt cx="2438400" cy="1663086"/>
          </a:xfrm>
        </p:grpSpPr>
        <p:sp>
          <p:nvSpPr>
            <p:cNvPr id="3" name="Rectangle 2"/>
            <p:cNvSpPr/>
            <p:nvPr/>
          </p:nvSpPr>
          <p:spPr>
            <a:xfrm>
              <a:off x="8372475" y="1371600"/>
              <a:ext cx="2438400" cy="15525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372475" y="1371600"/>
              <a:ext cx="2438400" cy="2524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72475" y="1819235"/>
              <a:ext cx="2438400" cy="252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372475" y="2292667"/>
              <a:ext cx="2438400" cy="252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72475" y="2782273"/>
              <a:ext cx="2438400" cy="2524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653462" y="1371600"/>
              <a:ext cx="280988" cy="1663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36867" y="1371600"/>
              <a:ext cx="280988" cy="1663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820272" y="1371599"/>
              <a:ext cx="280988" cy="1663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0382247" y="1371599"/>
              <a:ext cx="280988" cy="16630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9021782" y="2115247"/>
            <a:ext cx="2251115" cy="369332"/>
          </a:xfrm>
          <a:prstGeom prst="rect">
            <a:avLst/>
          </a:prstGeom>
          <a:noFill/>
        </p:spPr>
        <p:txBody>
          <a:bodyPr wrap="square" rtlCol="0">
            <a:spAutoFit/>
          </a:bodyPr>
          <a:lstStyle/>
          <a:p>
            <a:pPr algn="ctr"/>
            <a:r>
              <a:rPr lang="en-US" dirty="0" smtClean="0"/>
              <a:t>Simple spread sheet</a:t>
            </a:r>
            <a:endParaRPr lang="en-US" dirty="0"/>
          </a:p>
        </p:txBody>
      </p:sp>
      <p:sp>
        <p:nvSpPr>
          <p:cNvPr id="17" name="Flowchart: Magnetic Disk 16"/>
          <p:cNvSpPr/>
          <p:nvPr/>
        </p:nvSpPr>
        <p:spPr>
          <a:xfrm>
            <a:off x="9326643" y="3107561"/>
            <a:ext cx="1609725" cy="1400175"/>
          </a:xfrm>
          <a:prstGeom prst="flowChartMagneticDisk">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Postgre</a:t>
            </a:r>
            <a:r>
              <a:rPr lang="en-US" dirty="0">
                <a:solidFill>
                  <a:schemeClr val="tx1"/>
                </a:solidFill>
              </a:rPr>
              <a:t> SQL </a:t>
            </a:r>
            <a:r>
              <a:rPr lang="en-US" dirty="0" smtClean="0">
                <a:solidFill>
                  <a:schemeClr val="tx1"/>
                </a:solidFill>
              </a:rPr>
              <a:t>database</a:t>
            </a:r>
            <a:endParaRPr lang="en-US" dirty="0">
              <a:solidFill>
                <a:schemeClr val="tx1"/>
              </a:solidFill>
            </a:endParaRPr>
          </a:p>
        </p:txBody>
      </p:sp>
      <p:sp>
        <p:nvSpPr>
          <p:cNvPr id="18" name="Right Arrow 17"/>
          <p:cNvSpPr/>
          <p:nvPr/>
        </p:nvSpPr>
        <p:spPr>
          <a:xfrm rot="5400000">
            <a:off x="9956554" y="2473121"/>
            <a:ext cx="326672" cy="54927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5400000">
            <a:off x="9968170" y="5249862"/>
            <a:ext cx="326672" cy="54927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19"/>
          <p:cNvSpPr/>
          <p:nvPr/>
        </p:nvSpPr>
        <p:spPr>
          <a:xfrm>
            <a:off x="8934029" y="5199853"/>
            <a:ext cx="2474248" cy="1638297"/>
          </a:xfrm>
          <a:prstGeom prst="cloud">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Connected to Cloud service (ArcGIS Online, </a:t>
            </a:r>
            <a:r>
              <a:rPr lang="en-US" dirty="0" err="1" smtClean="0">
                <a:solidFill>
                  <a:schemeClr val="tx1"/>
                </a:solidFill>
              </a:rPr>
              <a:t>Formstack</a:t>
            </a:r>
            <a:r>
              <a:rPr lang="en-US" dirty="0" smtClean="0">
                <a:solidFill>
                  <a:schemeClr val="tx1"/>
                </a:solidFill>
              </a:rPr>
              <a:t>)</a:t>
            </a:r>
            <a:endParaRPr lang="en-US" dirty="0">
              <a:solidFill>
                <a:schemeClr val="tx1"/>
              </a:solidFill>
            </a:endParaRPr>
          </a:p>
        </p:txBody>
      </p:sp>
      <p:sp>
        <p:nvSpPr>
          <p:cNvPr id="21" name="Right Arrow 20"/>
          <p:cNvSpPr/>
          <p:nvPr/>
        </p:nvSpPr>
        <p:spPr>
          <a:xfrm rot="5400000">
            <a:off x="9941023" y="4595360"/>
            <a:ext cx="326672" cy="549273"/>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477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1257300" y="1135440"/>
            <a:ext cx="10553700" cy="8838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smtClean="0"/>
              <a:t>Visualization of C-55 information within IHO Country Information System.</a:t>
            </a:r>
            <a:r>
              <a:rPr lang="en-US" sz="3200" dirty="0"/>
              <a:t/>
            </a:r>
            <a:br>
              <a:rPr lang="en-US" sz="3200" dirty="0"/>
            </a:br>
            <a:endParaRPr lang="en-US" sz="3200" dirty="0" smtClean="0"/>
          </a:p>
        </p:txBody>
      </p:sp>
      <p:pic>
        <p:nvPicPr>
          <p:cNvPr id="2" name="Picture 1"/>
          <p:cNvPicPr>
            <a:picLocks noChangeAspect="1"/>
          </p:cNvPicPr>
          <p:nvPr/>
        </p:nvPicPr>
        <p:blipFill rotWithShape="1">
          <a:blip r:embed="rId2"/>
          <a:srcRect l="18646" t="39260" r="20729" b="5923"/>
          <a:stretch/>
        </p:blipFill>
        <p:spPr>
          <a:xfrm>
            <a:off x="419100" y="2971800"/>
            <a:ext cx="5562600" cy="2829089"/>
          </a:xfrm>
          <a:prstGeom prst="rect">
            <a:avLst/>
          </a:prstGeom>
          <a:ln>
            <a:solidFill>
              <a:schemeClr val="accent1"/>
            </a:solidFill>
          </a:ln>
        </p:spPr>
      </p:pic>
      <p:pic>
        <p:nvPicPr>
          <p:cNvPr id="3" name="Picture 2"/>
          <p:cNvPicPr>
            <a:picLocks noChangeAspect="1"/>
          </p:cNvPicPr>
          <p:nvPr/>
        </p:nvPicPr>
        <p:blipFill rotWithShape="1">
          <a:blip r:embed="rId3"/>
          <a:srcRect l="15208" t="23890" r="12644" b="7592"/>
          <a:stretch/>
        </p:blipFill>
        <p:spPr>
          <a:xfrm>
            <a:off x="6381749" y="2971800"/>
            <a:ext cx="5295901" cy="2829089"/>
          </a:xfrm>
          <a:prstGeom prst="rect">
            <a:avLst/>
          </a:prstGeom>
          <a:ln>
            <a:solidFill>
              <a:schemeClr val="accent1"/>
            </a:solidFill>
          </a:ln>
        </p:spPr>
      </p:pic>
    </p:spTree>
    <p:extLst>
      <p:ext uri="{BB962C8B-B14F-4D97-AF65-F5344CB8AC3E}">
        <p14:creationId xmlns:p14="http://schemas.microsoft.com/office/powerpoint/2010/main" val="3020227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257175" y="1868865"/>
            <a:ext cx="8886825" cy="167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IHO Pub. C-55 </a:t>
            </a:r>
            <a:endParaRPr lang="en-US" sz="3200" b="1" dirty="0" smtClean="0"/>
          </a:p>
          <a:p>
            <a:pPr marL="0" indent="0">
              <a:buNone/>
            </a:pPr>
            <a:r>
              <a:rPr lang="en-US" sz="3200" dirty="0" smtClean="0"/>
              <a:t>A. </a:t>
            </a:r>
            <a:r>
              <a:rPr lang="en-US" sz="3200" dirty="0"/>
              <a:t>Hydrographic Surveying.</a:t>
            </a:r>
            <a:br>
              <a:rPr lang="en-US" sz="3200" dirty="0"/>
            </a:br>
            <a:r>
              <a:rPr lang="en-US" sz="3200" u="sng" dirty="0">
                <a:solidFill>
                  <a:srgbClr val="FF0000"/>
                </a:solidFill>
              </a:rPr>
              <a:t>B. Nautical Charting.</a:t>
            </a:r>
            <a:br>
              <a:rPr lang="en-US" sz="3200" u="sng" dirty="0">
                <a:solidFill>
                  <a:srgbClr val="FF0000"/>
                </a:solidFill>
              </a:rPr>
            </a:br>
            <a:r>
              <a:rPr lang="en-US" sz="3200" dirty="0"/>
              <a:t>C. Provision of Maritime Safety Information (MSI).</a:t>
            </a:r>
            <a:br>
              <a:rPr lang="en-US" sz="3200" dirty="0"/>
            </a:br>
            <a:endParaRPr lang="en-US" sz="3200" dirty="0"/>
          </a:p>
        </p:txBody>
      </p:sp>
      <p:pic>
        <p:nvPicPr>
          <p:cNvPr id="6" name="Picture 5"/>
          <p:cNvPicPr>
            <a:picLocks noChangeAspect="1"/>
          </p:cNvPicPr>
          <p:nvPr/>
        </p:nvPicPr>
        <p:blipFill rotWithShape="1">
          <a:blip r:embed="rId2"/>
          <a:srcRect l="33542" t="14445" r="35312" b="5741"/>
          <a:stretch/>
        </p:blipFill>
        <p:spPr>
          <a:xfrm>
            <a:off x="8869725" y="1483421"/>
            <a:ext cx="2997363" cy="4320613"/>
          </a:xfrm>
          <a:prstGeom prst="rect">
            <a:avLst/>
          </a:prstGeom>
          <a:ln>
            <a:solidFill>
              <a:schemeClr val="accent1"/>
            </a:solidFill>
          </a:ln>
        </p:spPr>
      </p:pic>
    </p:spTree>
    <p:extLst>
      <p:ext uri="{BB962C8B-B14F-4D97-AF65-F5344CB8AC3E}">
        <p14:creationId xmlns:p14="http://schemas.microsoft.com/office/powerpoint/2010/main" val="2254142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3"/>
          <p:cNvSpPr txBox="1">
            <a:spLocks/>
          </p:cNvSpPr>
          <p:nvPr/>
        </p:nvSpPr>
        <p:spPr>
          <a:xfrm>
            <a:off x="257175" y="1868865"/>
            <a:ext cx="8886825" cy="16756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dirty="0"/>
              <a:t>IHO Pub. C-55 </a:t>
            </a:r>
            <a:r>
              <a:rPr lang="en-US" sz="3200" dirty="0"/>
              <a:t/>
            </a:r>
            <a:br>
              <a:rPr lang="en-US" sz="3200" dirty="0"/>
            </a:br>
            <a:r>
              <a:rPr lang="en-US" sz="3200" u="sng" dirty="0">
                <a:solidFill>
                  <a:srgbClr val="FF0000"/>
                </a:solidFill>
              </a:rPr>
              <a:t>B. Nautical Charting</a:t>
            </a:r>
            <a:r>
              <a:rPr lang="en-US" sz="3200" u="sng" dirty="0" smtClean="0">
                <a:solidFill>
                  <a:srgbClr val="FF0000"/>
                </a:solidFill>
              </a:rPr>
              <a:t>.</a:t>
            </a:r>
          </a:p>
          <a:p>
            <a:r>
              <a:rPr lang="en-US" sz="3200" dirty="0" smtClean="0"/>
              <a:t>Coverage </a:t>
            </a:r>
            <a:r>
              <a:rPr lang="en-US" sz="3200" dirty="0"/>
              <a:t>of </a:t>
            </a:r>
            <a:r>
              <a:rPr lang="en-US" sz="3200" dirty="0" smtClean="0"/>
              <a:t>INT</a:t>
            </a:r>
            <a:r>
              <a:rPr lang="ja-JP" altLang="en-US" sz="3200" dirty="0"/>
              <a:t> </a:t>
            </a:r>
            <a:r>
              <a:rPr lang="en-US" altLang="ja-JP" sz="3200" dirty="0" smtClean="0"/>
              <a:t>(International)</a:t>
            </a:r>
            <a:r>
              <a:rPr lang="en-US" sz="3200" dirty="0" smtClean="0"/>
              <a:t> charts</a:t>
            </a:r>
          </a:p>
          <a:p>
            <a:r>
              <a:rPr lang="en-US" sz="3200" dirty="0" smtClean="0"/>
              <a:t>Coverage </a:t>
            </a:r>
            <a:r>
              <a:rPr lang="en-US" sz="3200" dirty="0"/>
              <a:t>of Raster </a:t>
            </a:r>
            <a:r>
              <a:rPr lang="en-US" sz="3200" dirty="0" smtClean="0"/>
              <a:t>Navigational Charts</a:t>
            </a:r>
          </a:p>
          <a:p>
            <a:r>
              <a:rPr lang="en-US" sz="3200" dirty="0" smtClean="0"/>
              <a:t>Coverage </a:t>
            </a:r>
            <a:r>
              <a:rPr lang="en-US" sz="3200" dirty="0"/>
              <a:t>of Electronic Navigational </a:t>
            </a:r>
            <a:r>
              <a:rPr lang="en-US" sz="3200" dirty="0" smtClean="0"/>
              <a:t>Charts</a:t>
            </a:r>
            <a:endParaRPr lang="en-US" sz="3200" dirty="0"/>
          </a:p>
          <a:p>
            <a:pPr marL="0" indent="0">
              <a:buNone/>
            </a:pPr>
            <a:r>
              <a:rPr lang="en-US" sz="3200" dirty="0"/>
              <a:t>in three </a:t>
            </a:r>
            <a:r>
              <a:rPr lang="en-US" sz="3200" dirty="0" smtClean="0"/>
              <a:t>scales </a:t>
            </a:r>
            <a:r>
              <a:rPr lang="en-US" sz="3200" dirty="0"/>
              <a:t>for each </a:t>
            </a:r>
            <a:r>
              <a:rPr lang="en-US" sz="3200" dirty="0" smtClean="0"/>
              <a:t>type</a:t>
            </a:r>
            <a:endParaRPr lang="en-US" sz="3200" dirty="0"/>
          </a:p>
        </p:txBody>
      </p:sp>
      <p:pic>
        <p:nvPicPr>
          <p:cNvPr id="6" name="Picture 5"/>
          <p:cNvPicPr>
            <a:picLocks noChangeAspect="1"/>
          </p:cNvPicPr>
          <p:nvPr/>
        </p:nvPicPr>
        <p:blipFill rotWithShape="1">
          <a:blip r:embed="rId2"/>
          <a:srcRect l="33542" t="14445" r="35312" b="5741"/>
          <a:stretch/>
        </p:blipFill>
        <p:spPr>
          <a:xfrm>
            <a:off x="8869725" y="1483421"/>
            <a:ext cx="2997363" cy="4320613"/>
          </a:xfrm>
          <a:prstGeom prst="rect">
            <a:avLst/>
          </a:prstGeom>
          <a:ln>
            <a:solidFill>
              <a:schemeClr val="accent1"/>
            </a:solidFill>
          </a:ln>
        </p:spPr>
      </p:pic>
      <p:grpSp>
        <p:nvGrpSpPr>
          <p:cNvPr id="7" name="Group 6"/>
          <p:cNvGrpSpPr/>
          <p:nvPr/>
        </p:nvGrpSpPr>
        <p:grpSpPr>
          <a:xfrm>
            <a:off x="5926500" y="4755753"/>
            <a:ext cx="5886450" cy="1912232"/>
            <a:chOff x="5656878" y="4764793"/>
            <a:chExt cx="5886450" cy="1912232"/>
          </a:xfrm>
        </p:grpSpPr>
        <p:pic>
          <p:nvPicPr>
            <p:cNvPr id="8" name="Picture 7"/>
            <p:cNvPicPr>
              <a:picLocks noChangeAspect="1"/>
            </p:cNvPicPr>
            <p:nvPr/>
          </p:nvPicPr>
          <p:blipFill rotWithShape="1">
            <a:blip r:embed="rId3"/>
            <a:srcRect l="43021" t="28704" r="3750" b="40556"/>
            <a:stretch/>
          </p:blipFill>
          <p:spPr>
            <a:xfrm>
              <a:off x="5656878" y="4764793"/>
              <a:ext cx="5886450" cy="1912232"/>
            </a:xfrm>
            <a:prstGeom prst="rect">
              <a:avLst/>
            </a:prstGeom>
            <a:ln>
              <a:solidFill>
                <a:schemeClr val="accent1"/>
              </a:solidFill>
            </a:ln>
          </p:spPr>
        </p:pic>
        <p:sp>
          <p:nvSpPr>
            <p:cNvPr id="9" name="Rectangle 8"/>
            <p:cNvSpPr/>
            <p:nvPr/>
          </p:nvSpPr>
          <p:spPr>
            <a:xfrm>
              <a:off x="8429625" y="5295900"/>
              <a:ext cx="3028950" cy="3048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32370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022" t="12071" r="3081" b="9895"/>
          <a:stretch/>
        </p:blipFill>
        <p:spPr>
          <a:xfrm>
            <a:off x="1879132" y="1749523"/>
            <a:ext cx="8537609" cy="4965388"/>
          </a:xfrm>
          <a:prstGeom prst="rect">
            <a:avLst/>
          </a:prstGeom>
        </p:spPr>
      </p:pic>
      <p:sp>
        <p:nvSpPr>
          <p:cNvPr id="15" name="Content Placeholder 3"/>
          <p:cNvSpPr txBox="1">
            <a:spLocks/>
          </p:cNvSpPr>
          <p:nvPr/>
        </p:nvSpPr>
        <p:spPr>
          <a:xfrm>
            <a:off x="1275330" y="1146255"/>
            <a:ext cx="10631121" cy="45154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IHO Pub. C-55 data between 2014-2019 was compared. </a:t>
            </a:r>
          </a:p>
        </p:txBody>
      </p:sp>
      <p:sp>
        <p:nvSpPr>
          <p:cNvPr id="6" name="Title 5"/>
          <p:cNvSpPr>
            <a:spLocks noGrp="1"/>
          </p:cNvSpPr>
          <p:nvPr>
            <p:ph type="title"/>
          </p:nvPr>
        </p:nvSpPr>
        <p:spPr/>
        <p:txBody>
          <a:bodyPr/>
          <a:lstStyle/>
          <a:p>
            <a:endParaRPr lang="en-US"/>
          </a:p>
        </p:txBody>
      </p:sp>
      <p:sp>
        <p:nvSpPr>
          <p:cNvPr id="13" name="Content Placeholder 3"/>
          <p:cNvSpPr txBox="1">
            <a:spLocks/>
          </p:cNvSpPr>
          <p:nvPr/>
        </p:nvSpPr>
        <p:spPr>
          <a:xfrm>
            <a:off x="368300" y="4975677"/>
            <a:ext cx="3975100" cy="8950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1800"/>
              </a:spcBef>
              <a:buNone/>
            </a:pPr>
            <a:r>
              <a:rPr lang="en-US" sz="1800" dirty="0" smtClean="0"/>
              <a:t>Among </a:t>
            </a:r>
            <a:r>
              <a:rPr lang="en-US" sz="1800" dirty="0"/>
              <a:t>39 Alumni countries and regions </a:t>
            </a:r>
            <a:r>
              <a:rPr lang="en-US" sz="1800" dirty="0" smtClean="0"/>
              <a:t>(excl</a:t>
            </a:r>
            <a:r>
              <a:rPr lang="en-US" sz="1800" dirty="0"/>
              <a:t>. </a:t>
            </a:r>
            <a:r>
              <a:rPr lang="en-US" sz="1800" dirty="0" smtClean="0"/>
              <a:t>extended </a:t>
            </a:r>
            <a:r>
              <a:rPr lang="en-US" sz="1800" dirty="0"/>
              <a:t>alumni</a:t>
            </a:r>
            <a:r>
              <a:rPr lang="en-US" sz="1800" dirty="0" smtClean="0"/>
              <a:t>), 32 </a:t>
            </a:r>
            <a:r>
              <a:rPr lang="en-US" sz="1800" dirty="0"/>
              <a:t>were used. </a:t>
            </a:r>
            <a:r>
              <a:rPr lang="en-US" sz="1800" dirty="0" smtClean="0"/>
              <a:t>(</a:t>
            </a:r>
            <a:r>
              <a:rPr lang="en-US" sz="1800" dirty="0"/>
              <a:t>Very recent alumni </a:t>
            </a:r>
            <a:r>
              <a:rPr lang="en-US" sz="1800" dirty="0" smtClean="0"/>
              <a:t>countries and no-data available countries are excluded)</a:t>
            </a:r>
          </a:p>
        </p:txBody>
      </p:sp>
    </p:spTree>
    <p:extLst>
      <p:ext uri="{BB962C8B-B14F-4D97-AF65-F5344CB8AC3E}">
        <p14:creationId xmlns:p14="http://schemas.microsoft.com/office/powerpoint/2010/main" val="3920401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_IHO_New_Lo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IHO_New_Logo" id="{92376390-61D0-4A4A-9DAB-DA9E6EE3EAC4}" vid="{E943696B-60C2-4457-926B-515312E413CF}"/>
    </a:ext>
  </a:extLst>
</a:theme>
</file>

<file path=docProps/app.xml><?xml version="1.0" encoding="utf-8"?>
<Properties xmlns="http://schemas.openxmlformats.org/officeDocument/2006/extended-properties" xmlns:vt="http://schemas.openxmlformats.org/officeDocument/2006/docPropsVTypes">
  <Template>Master_IHO_New_Logo</Template>
  <TotalTime>728</TotalTime>
  <Words>370</Words>
  <Application>Microsoft Office PowerPoint</Application>
  <PresentationFormat>Widescreen</PresentationFormat>
  <Paragraphs>54</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Naskh Medium</vt:lpstr>
      <vt:lpstr>ＭＳ Ｐゴシック</vt:lpstr>
      <vt:lpstr>Arial</vt:lpstr>
      <vt:lpstr>Arial Black</vt:lpstr>
      <vt:lpstr>Calibri</vt:lpstr>
      <vt:lpstr>Calibri Light</vt:lpstr>
      <vt:lpstr>Master_IHO_New_Logo</vt:lpstr>
      <vt:lpstr>Impact analysis of CHART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CHART Alumni: statistics</vt:lpstr>
      <vt:lpstr>statistics</vt:lpstr>
      <vt:lpstr> expected from IHO secretariat…</vt:lpstr>
    </vt:vector>
  </TitlesOfParts>
  <Company>International Hydrographic Bureau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Isabelle Belmonte</dc:creator>
  <cp:lastModifiedBy>POJ</cp:lastModifiedBy>
  <cp:revision>52</cp:revision>
  <dcterms:created xsi:type="dcterms:W3CDTF">2019-06-26T12:25:46Z</dcterms:created>
  <dcterms:modified xsi:type="dcterms:W3CDTF">2019-10-23T11:16:33Z</dcterms:modified>
</cp:coreProperties>
</file>